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8" r:id="rId3"/>
    <p:sldMasterId id="2147483678" r:id="rId4"/>
  </p:sldMasterIdLst>
  <p:notesMasterIdLst>
    <p:notesMasterId r:id="rId17"/>
  </p:notesMasterIdLst>
  <p:sldIdLst>
    <p:sldId id="262" r:id="rId5"/>
    <p:sldId id="257" r:id="rId6"/>
    <p:sldId id="259" r:id="rId7"/>
    <p:sldId id="267" r:id="rId8"/>
    <p:sldId id="268" r:id="rId9"/>
    <p:sldId id="270" r:id="rId10"/>
    <p:sldId id="299" r:id="rId11"/>
    <p:sldId id="305" r:id="rId12"/>
    <p:sldId id="300" r:id="rId13"/>
    <p:sldId id="303" r:id="rId14"/>
    <p:sldId id="30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88" autoAdjust="0"/>
  </p:normalViewPr>
  <p:slideViewPr>
    <p:cSldViewPr snapToGrid="0" snapToObjects="1">
      <p:cViewPr>
        <p:scale>
          <a:sx n="100" d="100"/>
          <a:sy n="100" d="100"/>
        </p:scale>
        <p:origin x="-3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0F56-056B-3D46-BB1E-09D00B7A7B0F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8986-2758-0148-8401-B030045C1D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NOCCSP: The National Organic Certification Cost Share Program 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AMA: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Agricultural Management Assistance Organic Certification Cost Share Program 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noncompetitive financial assistance programs that help defray the costs of organic certification for organic farmers.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r>
              <a:rPr lang="en-US" baseline="0" dirty="0" smtClean="0"/>
              <a:t> to the “free of charge” policy</a:t>
            </a:r>
            <a:r>
              <a:rPr lang="en-US" baseline="0" dirty="0" smtClean="0"/>
              <a:t>:</a:t>
            </a:r>
          </a:p>
          <a:p>
            <a:r>
              <a:rPr lang="en-US" sz="1200" dirty="0" smtClean="0">
                <a:effectLst/>
              </a:rPr>
              <a:t>• </a:t>
            </a:r>
            <a:r>
              <a:rPr lang="en-US" sz="1200" dirty="0" smtClean="0">
                <a:effectLst/>
              </a:rPr>
              <a:t>Extra controls due to risk of fraud;</a:t>
            </a:r>
            <a:endParaRPr lang="en-US" dirty="0" smtClean="0">
              <a:effectLst/>
            </a:endParaRPr>
          </a:p>
          <a:p>
            <a:r>
              <a:rPr lang="en-US" sz="1200" dirty="0" smtClean="0">
                <a:effectLst/>
              </a:rPr>
              <a:t>• Certification for exporting to other regulating countries not covered by equivalence arrangements;</a:t>
            </a:r>
            <a:endParaRPr lang="en-US" dirty="0" smtClean="0">
              <a:effectLst/>
            </a:endParaRPr>
          </a:p>
          <a:p>
            <a:r>
              <a:rPr lang="en-US" sz="1200" dirty="0" smtClean="0">
                <a:effectLst/>
              </a:rPr>
              <a:t>• Certification to private standards that are demanded by certain EU markets.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1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293068" y="4696190"/>
            <a:ext cx="20664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03002" y="3749855"/>
            <a:ext cx="5043233" cy="47725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3002" y="2023824"/>
            <a:ext cx="5629585" cy="158271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3002" y="5324748"/>
            <a:ext cx="3558125" cy="43369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2475614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49428" y="1724025"/>
            <a:ext cx="5047681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94574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3057671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8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5914081"/>
            <a:ext cx="372678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0" name="Media Placeholder 5"/>
          <p:cNvSpPr>
            <a:spLocks noGrp="1"/>
          </p:cNvSpPr>
          <p:nvPr>
            <p:ph type="media" sz="quarter" idx="13" hasCustomPrompt="1"/>
          </p:nvPr>
        </p:nvSpPr>
        <p:spPr>
          <a:xfrm>
            <a:off x="4670128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128" y="5914081"/>
            <a:ext cx="349176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49300" y="1618592"/>
            <a:ext cx="7648575" cy="45504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300" y="504253"/>
            <a:ext cx="3733206" cy="504253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38148" y="504252"/>
            <a:ext cx="3758961" cy="22784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38148" y="2952998"/>
            <a:ext cx="3758961" cy="25937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9300" y="5702420"/>
            <a:ext cx="7647809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3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8418" y="1999697"/>
            <a:ext cx="5594586" cy="89984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/>
            </a:lvl1pPr>
          </a:lstStyle>
          <a:p>
            <a:r>
              <a:rPr lang="en-GB" dirty="0" smtClean="0"/>
              <a:t>Add ‘thank you’ message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19" y="2894402"/>
            <a:ext cx="6400800" cy="46242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email@email.com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8419" y="4720259"/>
            <a:ext cx="5427662" cy="471487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tx2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Name | Location</a:t>
            </a:r>
          </a:p>
        </p:txBody>
      </p:sp>
    </p:spTree>
    <p:extLst>
      <p:ext uri="{BB962C8B-B14F-4D97-AF65-F5344CB8AC3E}">
        <p14:creationId xmlns:p14="http://schemas.microsoft.com/office/powerpoint/2010/main" val="29095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ver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93995" y="3650157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93995" y="5725451"/>
            <a:ext cx="25204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3995" y="3831327"/>
            <a:ext cx="5043233" cy="12634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93995" y="1947332"/>
            <a:ext cx="5629585" cy="163251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93995" y="5291753"/>
            <a:ext cx="3558125" cy="38576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48963" y="4106943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8963" y="4848223"/>
            <a:ext cx="3558125" cy="36729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8963" y="1971427"/>
            <a:ext cx="5629585" cy="156256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ection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947766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151" y="3348555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26774" y="2927190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24129" y="3963671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24130" y="3361790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4129" y="5450287"/>
            <a:ext cx="5715667" cy="4789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7648575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926138"/>
            <a:ext cx="7194550" cy="56038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sz="1200" dirty="0" smtClean="0"/>
              <a:t>Caption / content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4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001" y="2023824"/>
            <a:ext cx="7297457" cy="1582715"/>
          </a:xfrm>
        </p:spPr>
        <p:txBody>
          <a:bodyPr/>
          <a:lstStyle/>
          <a:p>
            <a:r>
              <a:rPr lang="en-US" sz="3200" dirty="0" smtClean="0"/>
              <a:t>Public support to organic certification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Pitfalls and challenges of this form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6100" y="1562100"/>
            <a:ext cx="7988299" cy="4594225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Main challenge of subsidies/reimbursement: Complicated reimbursement procedures can make access difficult for small operators.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Challenges of the public certification model:</a:t>
            </a:r>
          </a:p>
          <a:p>
            <a:pPr marL="1028700" lvl="1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Cannot work in countries with low cultural trust in government or high corruption.</a:t>
            </a:r>
          </a:p>
          <a:p>
            <a:pPr marL="1028700" lvl="1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Needs to have the right competence (e.g. to obtain international accreditation). </a:t>
            </a:r>
          </a:p>
          <a:p>
            <a:pPr marL="1028700" lvl="1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800" dirty="0"/>
              <a:t>R</a:t>
            </a:r>
            <a:r>
              <a:rPr lang="en-US" sz="1800" dirty="0" smtClean="0"/>
              <a:t>isk that not enough resources are allocated, so unable to reach all operators (e.g. Costa Rica).</a:t>
            </a:r>
          </a:p>
          <a:p>
            <a:pPr marL="1028700" lvl="1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Might not be able to provide all options required by the market (e.g. private scheme OA certification, certification to other regulations, etc.)</a:t>
            </a:r>
          </a:p>
          <a:p>
            <a:pPr marL="1028700" lvl="1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427771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Complete policy toolkit available at </a:t>
            </a:r>
            <a:r>
              <a:rPr lang="en-US" sz="1600" dirty="0" err="1" smtClean="0"/>
              <a:t>www.ifoam.bio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50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Political justification for supporting </a:t>
            </a:r>
            <a:r>
              <a:rPr lang="en-US" dirty="0"/>
              <a:t>organic </a:t>
            </a:r>
            <a:r>
              <a:rPr lang="en-US" dirty="0" smtClean="0"/>
              <a:t>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as a public good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Certification is there to correct a market imperfection: the asymmetry of information between seller and buyer. Optimizes market functioning in a free market economy.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Control is often a duty of the state, e.g. food safety control. Organic control can also be the role of a government (partly delegated to private Certification Bodies (</a:t>
            </a:r>
            <a:r>
              <a:rPr lang="en-US" sz="1900" dirty="0" smtClean="0"/>
              <a:t>CB)</a:t>
            </a:r>
            <a:r>
              <a:rPr lang="en-US" sz="1900" dirty="0" smtClean="0"/>
              <a:t>).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Covering certification costs can give equal access to certification for operators all over the territory (remote areas) and for all farming systems (diversified production).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Presence and outreach of organic certifiers is a strong factor in organic sector growth. 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sz="2900" dirty="0" smtClean="0"/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4297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118150" cy="1443037"/>
          </a:xfrm>
        </p:spPr>
        <p:txBody>
          <a:bodyPr/>
          <a:lstStyle/>
          <a:p>
            <a:r>
              <a:rPr lang="en-US" dirty="0" smtClean="0"/>
              <a:t>Possible ways to support organic </a:t>
            </a:r>
            <a:r>
              <a:rPr lang="en-US" dirty="0"/>
              <a:t>input </a:t>
            </a:r>
            <a:r>
              <a:rPr lang="en-US" dirty="0" smtClean="0"/>
              <a:t>certification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8102407" cy="1143000"/>
          </a:xfrm>
        </p:spPr>
        <p:txBody>
          <a:bodyPr/>
          <a:lstStyle/>
          <a:p>
            <a:r>
              <a:rPr lang="en-US" dirty="0" smtClean="0"/>
              <a:t>Different models of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492" y="1651000"/>
            <a:ext cx="7952173" cy="48895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Set-up a national certification body financed through the regular public budget (certification free of charge for all national organic operators). E.g. Denmark.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Set-up national certification body providing only local certification, at reduced costs. E.g. </a:t>
            </a:r>
            <a:r>
              <a:rPr lang="en-US" dirty="0" smtClean="0"/>
              <a:t>Lao PDR.</a:t>
            </a: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Support the national CB to get international accreditation (e.g. IFOAM Accreditation). E.g. Czech </a:t>
            </a:r>
            <a:r>
              <a:rPr lang="en-US" dirty="0" smtClean="0"/>
              <a:t>Republic.</a:t>
            </a: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Subsidies for organic certification (e.g</a:t>
            </a:r>
            <a:r>
              <a:rPr lang="en-US" dirty="0" smtClean="0"/>
              <a:t>.: </a:t>
            </a:r>
            <a:r>
              <a:rPr lang="en-US" dirty="0" smtClean="0"/>
              <a:t>US cost-share program, Tunisia, many Chinese local </a:t>
            </a:r>
            <a:r>
              <a:rPr lang="en-US" dirty="0" smtClean="0"/>
              <a:t>governments) </a:t>
            </a:r>
            <a:r>
              <a:rPr lang="en-US" dirty="0" smtClean="0"/>
              <a:t>or full reimbursement (e.g</a:t>
            </a:r>
            <a:r>
              <a:rPr lang="en-US" dirty="0" smtClean="0"/>
              <a:t>.: </a:t>
            </a:r>
            <a:r>
              <a:rPr lang="en-US" dirty="0" smtClean="0"/>
              <a:t>Philippines, </a:t>
            </a:r>
            <a:r>
              <a:rPr lang="en-US" dirty="0" smtClean="0"/>
              <a:t>Samoa)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Subsidies for food quality scheme certification in general (e.g. EU)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Support conversion projects or setting-up </a:t>
            </a:r>
            <a:r>
              <a:rPr lang="en-US" dirty="0" smtClean="0"/>
              <a:t>Internal Control Systems (ICS) </a:t>
            </a:r>
            <a:r>
              <a:rPr lang="en-US" dirty="0" smtClean="0"/>
              <a:t>for group certification (e.g. Indonesia).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Country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National Organic Certification Cost Share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8534" y="1945734"/>
            <a:ext cx="7648575" cy="332476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Support to </a:t>
            </a:r>
            <a:r>
              <a:rPr lang="en-US" dirty="0" smtClean="0"/>
              <a:t>Organic Agriculture (OA) </a:t>
            </a:r>
            <a:r>
              <a:rPr lang="en-US" dirty="0" smtClean="0"/>
              <a:t>certification is the main form of support to OA in the US. 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NOCCSP and AMA reimburse </a:t>
            </a:r>
            <a:r>
              <a:rPr lang="en-US" dirty="0" smtClean="0"/>
              <a:t>up to 75% of the annual certification costs with maximum of EUR 697 per farm.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Federal budget allocates EUR </a:t>
            </a:r>
            <a:r>
              <a:rPr lang="en-US" dirty="0"/>
              <a:t>9</a:t>
            </a:r>
            <a:r>
              <a:rPr lang="en-US" dirty="0" smtClean="0"/>
              <a:t>.5 </a:t>
            </a:r>
            <a:r>
              <a:rPr lang="en-US" dirty="0"/>
              <a:t>million annually </a:t>
            </a:r>
            <a:r>
              <a:rPr lang="en-US" dirty="0" smtClean="0"/>
              <a:t>as </a:t>
            </a:r>
            <a:r>
              <a:rPr lang="en-US" dirty="0"/>
              <a:t>mandatory funding for </a:t>
            </a:r>
            <a:r>
              <a:rPr lang="en-US" dirty="0" smtClean="0"/>
              <a:t>certification cost-share.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Administered at the state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4333875"/>
            <a:ext cx="3365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Denmark: free public certification for all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First law on organic farming voted in 1998 established the public organic certification system for all operators. Followed by spectacular sector growth.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Free of charge for all, including farmers, processors, handlers.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Responsible agencies are the Danish </a:t>
            </a:r>
            <a:r>
              <a:rPr lang="en-US" dirty="0" err="1"/>
              <a:t>Agrifish</a:t>
            </a:r>
            <a:r>
              <a:rPr lang="en-US" dirty="0"/>
              <a:t> Agency and the Danish Veterinary and Food </a:t>
            </a:r>
            <a:r>
              <a:rPr lang="en-US" dirty="0" smtClean="0"/>
              <a:t>Agency. 10 regional control and enforcement offices.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4222570"/>
            <a:ext cx="3492500" cy="2295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4887184"/>
            <a:ext cx="1993900" cy="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Philippines, Tunisia,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8534" y="1443992"/>
            <a:ext cx="7648575" cy="481710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Law in </a:t>
            </a:r>
            <a:r>
              <a:rPr lang="en-US" b="1" dirty="0" smtClean="0"/>
              <a:t>The Philippines</a:t>
            </a:r>
            <a:r>
              <a:rPr lang="en-US" dirty="0" smtClean="0"/>
              <a:t> provides full organic certification cost reimbursement for the first 3 years. Payment is done directly by the Department of Ag regional field office to the chosen CB.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 </a:t>
            </a:r>
            <a:r>
              <a:rPr lang="en-US" b="1" dirty="0" smtClean="0"/>
              <a:t>Tunisia</a:t>
            </a:r>
            <a:r>
              <a:rPr lang="en-US" dirty="0" smtClean="0"/>
              <a:t>, organic certification </a:t>
            </a:r>
            <a:r>
              <a:rPr lang="en-US" dirty="0" smtClean="0"/>
              <a:t>is subsidized </a:t>
            </a:r>
            <a:r>
              <a:rPr lang="en-US" dirty="0" smtClean="0"/>
              <a:t>since 1999. Subsidy covers 70% of the certification costs for a period of 5 to 7 years.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Mexico</a:t>
            </a:r>
            <a:r>
              <a:rPr lang="en-US" dirty="0" smtClean="0"/>
              <a:t>: federal government reimburses: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/>
              <a:t> 50% of capacity building costs to obtain OA certification, 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/>
              <a:t>50-75% of the technical assistance costs </a:t>
            </a:r>
            <a:r>
              <a:rPr lang="en-US" sz="1600" dirty="0" smtClean="0"/>
              <a:t>for </a:t>
            </a:r>
            <a:r>
              <a:rPr lang="en-US" sz="1600" dirty="0" smtClean="0"/>
              <a:t>operators to produce their Organic System Plan, and 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/>
              <a:t>50-75% of the certification costs. 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/>
              <a:t>Plus it supports organic CBs by covering 50% of their organic accreditation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2740"/>
      </p:ext>
    </p:extLst>
  </p:cSld>
  <p:clrMapOvr>
    <a:masterClrMapping/>
  </p:clrMapOvr>
</p:sld>
</file>

<file path=ppt/theme/theme1.xml><?xml version="1.0" encoding="utf-8"?>
<a:theme xmlns:a="http://schemas.openxmlformats.org/drawingml/2006/main" name="PolicyToolkit_PPT_4-3Ratio_TEMPLAT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Titl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 slid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PolicyToolkit_PPT_4-3Ratio_TEMPLATE.potx</Template>
  <TotalTime>0</TotalTime>
  <Words>757</Words>
  <Application>Microsoft Macintosh PowerPoint</Application>
  <PresentationFormat>Bildschirmpräsentation (4:3)</PresentationFormat>
  <Paragraphs>64</Paragraphs>
  <Slides>12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PolicyToolkit_PPT_4-3Ratio_TEMPLATE</vt:lpstr>
      <vt:lpstr>Section Title</vt:lpstr>
      <vt:lpstr>Content</vt:lpstr>
      <vt:lpstr>Thank you slide</vt:lpstr>
      <vt:lpstr>Public support to organic certification</vt:lpstr>
      <vt:lpstr>PowerPoint-Präsentation</vt:lpstr>
      <vt:lpstr>Certification as a public good</vt:lpstr>
      <vt:lpstr>PowerPoint-Präsentation</vt:lpstr>
      <vt:lpstr>Different models of support</vt:lpstr>
      <vt:lpstr>PowerPoint-Präsentation</vt:lpstr>
      <vt:lpstr>US National Organic Certification Cost Share Program</vt:lpstr>
      <vt:lpstr>Denmark: free public certification for all</vt:lpstr>
      <vt:lpstr>The Philippines, Tunisia, Mexico</vt:lpstr>
      <vt:lpstr>PowerPoint-Präsentation</vt:lpstr>
      <vt:lpstr>Main challenges</vt:lpstr>
      <vt:lpstr>Thank you for your attention!</vt:lpstr>
    </vt:vector>
  </TitlesOfParts>
  <Company>IFOAM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German</dc:creator>
  <cp:lastModifiedBy>Flavia</cp:lastModifiedBy>
  <cp:revision>81</cp:revision>
  <dcterms:created xsi:type="dcterms:W3CDTF">2017-03-17T11:12:10Z</dcterms:created>
  <dcterms:modified xsi:type="dcterms:W3CDTF">2017-08-31T09:28:24Z</dcterms:modified>
</cp:coreProperties>
</file>